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8" r:id="rId7"/>
    <p:sldId id="269" r:id="rId8"/>
    <p:sldId id="270" r:id="rId9"/>
    <p:sldId id="256" r:id="rId10"/>
    <p:sldId id="257" r:id="rId11"/>
    <p:sldId id="258" r:id="rId12"/>
    <p:sldId id="259" r:id="rId13"/>
    <p:sldId id="260" r:id="rId14"/>
    <p:sldId id="273" r:id="rId15"/>
    <p:sldId id="274" r:id="rId16"/>
    <p:sldId id="277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24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6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28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9600" y="2381838"/>
            <a:ext cx="10972800" cy="20964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7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7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7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7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7000" b="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29787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09600" y="2032000"/>
            <a:ext cx="10972800" cy="2965450"/>
          </a:xfrm>
          <a:prstGeom prst="rect">
            <a:avLst/>
          </a:prstGeom>
        </p:spPr>
        <p:txBody>
          <a:bodyPr anchor="ctr"/>
          <a:lstStyle>
            <a:lvl1pPr marL="215900" indent="-215900">
              <a:defRPr spc="0"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92576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50400" y="4114800"/>
            <a:ext cx="2292350" cy="15618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ClrTx/>
              <a:buSzTx/>
              <a:buNone/>
              <a:defRPr sz="1600" b="0" spc="-1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ClrTx/>
              <a:buSzTx/>
              <a:buNone/>
              <a:defRPr sz="1600" b="0" spc="-1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0">
              <a:lnSpc>
                <a:spcPts val="1800"/>
              </a:lnSpc>
              <a:spcBef>
                <a:spcPts val="0"/>
              </a:spcBef>
              <a:buClrTx/>
              <a:buSzTx/>
              <a:buNone/>
              <a:defRPr sz="1600" b="0" spc="-1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0">
              <a:lnSpc>
                <a:spcPts val="1800"/>
              </a:lnSpc>
              <a:spcBef>
                <a:spcPts val="0"/>
              </a:spcBef>
              <a:buClrTx/>
              <a:buSzTx/>
              <a:buNone/>
              <a:defRPr sz="1600" b="0" spc="-1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0">
              <a:lnSpc>
                <a:spcPts val="1800"/>
              </a:lnSpc>
              <a:spcBef>
                <a:spcPts val="0"/>
              </a:spcBef>
              <a:buClrTx/>
              <a:buSzTx/>
              <a:buNone/>
              <a:defRPr sz="1600" b="0" spc="-1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Caption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Image"/>
          <p:cNvSpPr>
            <a:spLocks noGrp="1"/>
          </p:cNvSpPr>
          <p:nvPr>
            <p:ph type="pic" idx="13"/>
          </p:nvPr>
        </p:nvSpPr>
        <p:spPr>
          <a:xfrm>
            <a:off x="264414" y="0"/>
            <a:ext cx="8996172" cy="60007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17500" y="3968953"/>
            <a:ext cx="8890000" cy="2825796"/>
          </a:xfrm>
          <a:prstGeom prst="rect">
            <a:avLst/>
          </a:prstGeom>
        </p:spPr>
        <p:txBody>
          <a:bodyPr anchor="b"/>
          <a:lstStyle>
            <a:lvl1pPr algn="ctr" defTabSz="292100">
              <a:defRPr sz="11000" spc="-110">
                <a:solidFill>
                  <a:srgbClr val="FFD74C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35" name="Line"/>
          <p:cNvSpPr/>
          <p:nvPr/>
        </p:nvSpPr>
        <p:spPr>
          <a:xfrm>
            <a:off x="9584506" y="5937250"/>
            <a:ext cx="7747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20000"/>
              </a:lnSpc>
              <a:spcBef>
                <a:spcPts val="0"/>
              </a:spcBef>
              <a:defRPr sz="3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 sz="1500"/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83518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1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8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9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9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7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2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6DD10-FA3A-471A-BFFB-C8805705693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BEA92-4F6A-42A6-8726-CC990479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st Of English for International Communication"/>
          <p:cNvSpPr txBox="1">
            <a:spLocks noGrp="1"/>
          </p:cNvSpPr>
          <p:nvPr>
            <p:ph type="body" sz="quarter" idx="1"/>
          </p:nvPr>
        </p:nvSpPr>
        <p:spPr>
          <a:xfrm>
            <a:off x="9207500" y="2912076"/>
            <a:ext cx="3011788" cy="1561852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>
            <a:lvl1pPr defTabSz="457200">
              <a:lnSpc>
                <a:spcPct val="100000"/>
              </a:lnSpc>
              <a:defRPr sz="3900" spc="0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Test Of English for International Communication</a:t>
            </a:r>
          </a:p>
        </p:txBody>
      </p:sp>
      <p:pic>
        <p:nvPicPr>
          <p:cNvPr id="170" name="Preparing-for-the-TOEIC-Test.png" descr="Preparing-for-the-TOEIC-Test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3831" r="13831"/>
          <a:stretch>
            <a:fillRect/>
          </a:stretch>
        </p:blipFill>
        <p:spPr>
          <a:xfrm>
            <a:off x="317500" y="0"/>
            <a:ext cx="8890000" cy="6000750"/>
          </a:xfrm>
          <a:prstGeom prst="rect">
            <a:avLst/>
          </a:prstGeom>
        </p:spPr>
      </p:pic>
      <p:sp>
        <p:nvSpPr>
          <p:cNvPr id="171" name="TOEIC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b="1">
                <a:solidFill>
                  <a:schemeClr val="accent6">
                    <a:hueOff val="-222033"/>
                    <a:satOff val="-38393"/>
                    <a:lumOff val="-17784"/>
                  </a:schemeClr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TOEIC Test</a:t>
            </a:r>
          </a:p>
        </p:txBody>
      </p:sp>
    </p:spTree>
    <p:extLst>
      <p:ext uri="{BB962C8B-B14F-4D97-AF65-F5344CB8AC3E}">
        <p14:creationId xmlns:p14="http://schemas.microsoft.com/office/powerpoint/2010/main" val="458926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4" y="127000"/>
            <a:ext cx="10910140" cy="65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requirements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8" y="2041166"/>
            <a:ext cx="7525382" cy="39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valuation"/>
          <p:cNvSpPr txBox="1">
            <a:spLocks noGrp="1"/>
          </p:cNvSpPr>
          <p:nvPr>
            <p:ph type="body" sz="quarter" idx="1"/>
          </p:nvPr>
        </p:nvSpPr>
        <p:spPr>
          <a:xfrm>
            <a:off x="609600" y="120958"/>
            <a:ext cx="10972800" cy="103677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490727">
              <a:defRPr sz="1176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Evaluation</a:t>
            </a:r>
          </a:p>
        </p:txBody>
      </p:sp>
      <p:sp>
        <p:nvSpPr>
          <p:cNvPr id="189" name="20%"/>
          <p:cNvSpPr txBox="1"/>
          <p:nvPr/>
        </p:nvSpPr>
        <p:spPr>
          <a:xfrm>
            <a:off x="811582" y="1398284"/>
            <a:ext cx="2332837" cy="103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10000" b="0" cap="all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5000"/>
              <a:t>20%</a:t>
            </a:r>
          </a:p>
        </p:txBody>
      </p:sp>
      <p:sp>
        <p:nvSpPr>
          <p:cNvPr id="190" name="40%"/>
          <p:cNvSpPr txBox="1"/>
          <p:nvPr/>
        </p:nvSpPr>
        <p:spPr>
          <a:xfrm>
            <a:off x="6805665" y="5059988"/>
            <a:ext cx="2332837" cy="103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10000" b="0" cap="all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sz="5000" dirty="0"/>
              <a:t>40%</a:t>
            </a:r>
          </a:p>
        </p:txBody>
      </p:sp>
      <p:sp>
        <p:nvSpPr>
          <p:cNvPr id="191" name="40%"/>
          <p:cNvSpPr txBox="1"/>
          <p:nvPr/>
        </p:nvSpPr>
        <p:spPr>
          <a:xfrm>
            <a:off x="8871962" y="2209067"/>
            <a:ext cx="2332837" cy="103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10000" b="0" cap="all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sz="5000" dirty="0"/>
              <a:t>2</a:t>
            </a:r>
            <a:r>
              <a:rPr sz="5000" dirty="0"/>
              <a:t>0%</a:t>
            </a:r>
          </a:p>
        </p:txBody>
      </p:sp>
      <p:sp>
        <p:nvSpPr>
          <p:cNvPr id="192" name="การมีส่วนร่วมในชั้นเรียน (Class attendance and participation)…"/>
          <p:cNvSpPr txBox="1"/>
          <p:nvPr/>
        </p:nvSpPr>
        <p:spPr>
          <a:xfrm>
            <a:off x="97578" y="2180362"/>
            <a:ext cx="3425208" cy="2798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indent="228600" algn="ctr" defTabSz="228600">
              <a:lnSpc>
                <a:spcPct val="70000"/>
              </a:lnSpc>
              <a:tabLst>
                <a:tab pos="2400300" algn="l"/>
              </a:tabLst>
              <a:defRPr sz="7200">
                <a:solidFill>
                  <a:srgbClr val="000000"/>
                </a:solidFill>
                <a:latin typeface="TH Sarabun New"/>
                <a:ea typeface="TH Sarabun New"/>
                <a:cs typeface="TH Sarabun New"/>
                <a:sym typeface="TH Sarabun New"/>
              </a:defRPr>
            </a:pPr>
            <a:r>
              <a:rPr sz="3600" dirty="0" err="1"/>
              <a:t>การมีส่วนร่วมในชั้นเรียน</a:t>
            </a:r>
            <a:r>
              <a:rPr sz="3600" dirty="0"/>
              <a:t> (Class attendance and participation)</a:t>
            </a:r>
          </a:p>
          <a:p>
            <a:pPr indent="228600" algn="ctr" defTabSz="228600">
              <a:lnSpc>
                <a:spcPct val="70000"/>
              </a:lnSpc>
              <a:tabLst>
                <a:tab pos="2400300" algn="l"/>
              </a:tabLst>
              <a:defRPr sz="7200">
                <a:solidFill>
                  <a:srgbClr val="000000"/>
                </a:solidFill>
                <a:latin typeface="TH Sarabun New"/>
                <a:ea typeface="TH Sarabun New"/>
                <a:cs typeface="TH Sarabun New"/>
                <a:sym typeface="TH Sarabun New"/>
              </a:defRPr>
            </a:pPr>
            <a:endParaRPr sz="3600" dirty="0"/>
          </a:p>
          <a:p>
            <a:pPr indent="228600" algn="ctr" defTabSz="228600">
              <a:lnSpc>
                <a:spcPct val="70000"/>
              </a:lnSpc>
              <a:tabLst>
                <a:tab pos="2400300" algn="l"/>
              </a:tabLst>
              <a:defRPr sz="5000" i="1">
                <a:solidFill>
                  <a:srgbClr val="000000"/>
                </a:solidFill>
                <a:latin typeface="TH Sarabun New"/>
                <a:ea typeface="TH Sarabun New"/>
                <a:cs typeface="TH Sarabun New"/>
                <a:sym typeface="TH Sarabun New"/>
              </a:defRPr>
            </a:pPr>
            <a:r>
              <a:rPr sz="2500" dirty="0"/>
              <a:t>**</a:t>
            </a:r>
            <a:r>
              <a:rPr sz="2500" dirty="0" err="1"/>
              <a:t>เข้าเรียนไม่ต่ำกว่า</a:t>
            </a:r>
            <a:r>
              <a:rPr sz="2500" dirty="0"/>
              <a:t> </a:t>
            </a:r>
            <a:r>
              <a:rPr lang="en-US" sz="2500" dirty="0"/>
              <a:t>32</a:t>
            </a:r>
            <a:r>
              <a:rPr sz="2500" dirty="0"/>
              <a:t> </a:t>
            </a:r>
            <a:r>
              <a:rPr sz="2500" dirty="0" err="1"/>
              <a:t>ชม</a:t>
            </a:r>
            <a:r>
              <a:rPr sz="2500" dirty="0"/>
              <a:t>. </a:t>
            </a:r>
            <a:r>
              <a:rPr sz="2500" dirty="0" err="1"/>
              <a:t>หรือ</a:t>
            </a:r>
            <a:r>
              <a:rPr sz="2500" dirty="0"/>
              <a:t> 80% </a:t>
            </a:r>
            <a:r>
              <a:rPr sz="2500" dirty="0" err="1"/>
              <a:t>ของเวลาเรียนทั้งหมด</a:t>
            </a:r>
            <a:endParaRPr sz="2500" dirty="0"/>
          </a:p>
        </p:txBody>
      </p:sp>
      <p:sp>
        <p:nvSpPr>
          <p:cNvPr id="193" name="สอบย่อย (Mini-test)"/>
          <p:cNvSpPr txBox="1"/>
          <p:nvPr/>
        </p:nvSpPr>
        <p:spPr>
          <a:xfrm>
            <a:off x="6487326" y="5962720"/>
            <a:ext cx="5703100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indent="457200" defTabSz="457200">
              <a:lnSpc>
                <a:spcPct val="100000"/>
              </a:lnSpc>
              <a:spcBef>
                <a:spcPts val="0"/>
              </a:spcBef>
              <a:tabLst>
                <a:tab pos="4800600" algn="l"/>
              </a:tabLst>
              <a:defRPr sz="7200">
                <a:solidFill>
                  <a:srgbClr val="000000"/>
                </a:solidFill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r>
              <a:rPr lang="en-US" sz="3600" dirty="0"/>
              <a:t>4 </a:t>
            </a:r>
            <a:r>
              <a:rPr lang="th-TH" sz="3600" dirty="0"/>
              <a:t>ข้อ</a:t>
            </a:r>
            <a:r>
              <a:rPr sz="3600" dirty="0" err="1"/>
              <a:t>สอบย่อย</a:t>
            </a:r>
            <a:r>
              <a:rPr sz="3600" dirty="0"/>
              <a:t> (</a:t>
            </a:r>
            <a:r>
              <a:rPr lang="en-US" sz="3600" dirty="0"/>
              <a:t>4 </a:t>
            </a:r>
            <a:r>
              <a:rPr sz="3600" dirty="0"/>
              <a:t>Mini-test</a:t>
            </a:r>
            <a:r>
              <a:rPr lang="en-US" sz="3600" dirty="0"/>
              <a:t>s</a:t>
            </a:r>
            <a:r>
              <a:rPr sz="3600" dirty="0"/>
              <a:t>)</a:t>
            </a:r>
          </a:p>
        </p:txBody>
      </p:sp>
      <p:sp>
        <p:nvSpPr>
          <p:cNvPr id="194" name="สอบท้ายบทเรียน (Final test)"/>
          <p:cNvSpPr txBox="1"/>
          <p:nvPr/>
        </p:nvSpPr>
        <p:spPr>
          <a:xfrm>
            <a:off x="8502913" y="3164270"/>
            <a:ext cx="3070934" cy="1214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indent="457200" algn="ctr" defTabSz="457200">
              <a:lnSpc>
                <a:spcPct val="70000"/>
              </a:lnSpc>
              <a:spcBef>
                <a:spcPts val="0"/>
              </a:spcBef>
              <a:tabLst>
                <a:tab pos="4800600" algn="l"/>
              </a:tabLst>
              <a:defRPr sz="7200">
                <a:solidFill>
                  <a:srgbClr val="000000"/>
                </a:solidFill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r>
              <a:rPr sz="3600"/>
              <a:t>สอบท้ายบทเรียน (Final test)</a:t>
            </a:r>
          </a:p>
        </p:txBody>
      </p:sp>
      <p:pic>
        <p:nvPicPr>
          <p:cNvPr id="195" name="balance-dribble.gif" descr="balance-dribble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92" y="1435078"/>
            <a:ext cx="4463416" cy="3347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40%">
            <a:extLst>
              <a:ext uri="{FF2B5EF4-FFF2-40B4-BE49-F238E27FC236}">
                <a16:creationId xmlns:a16="http://schemas.microsoft.com/office/drawing/2014/main" id="{349B7A9F-AAF1-2940-923D-D09EFE58E9C1}"/>
              </a:ext>
            </a:extLst>
          </p:cNvPr>
          <p:cNvSpPr txBox="1"/>
          <p:nvPr/>
        </p:nvSpPr>
        <p:spPr>
          <a:xfrm>
            <a:off x="2237770" y="4925946"/>
            <a:ext cx="2332837" cy="103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ctr">
              <a:lnSpc>
                <a:spcPct val="70000"/>
              </a:lnSpc>
              <a:spcBef>
                <a:spcPts val="0"/>
              </a:spcBef>
              <a:defRPr sz="10000" b="0" cap="all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en-US" sz="5000" dirty="0"/>
              <a:t>2</a:t>
            </a:r>
            <a:r>
              <a:rPr sz="5000" dirty="0"/>
              <a:t>0%</a:t>
            </a:r>
          </a:p>
        </p:txBody>
      </p:sp>
      <p:sp>
        <p:nvSpPr>
          <p:cNvPr id="11" name="สอบย่อย (Mini-test)">
            <a:extLst>
              <a:ext uri="{FF2B5EF4-FFF2-40B4-BE49-F238E27FC236}">
                <a16:creationId xmlns:a16="http://schemas.microsoft.com/office/drawing/2014/main" id="{3D382464-4BEB-D846-BC26-62AD5EC34FD3}"/>
              </a:ext>
            </a:extLst>
          </p:cNvPr>
          <p:cNvSpPr txBox="1"/>
          <p:nvPr/>
        </p:nvSpPr>
        <p:spPr>
          <a:xfrm>
            <a:off x="1228411" y="5421709"/>
            <a:ext cx="4351554" cy="1713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indent="457200" defTabSz="457200">
              <a:lnSpc>
                <a:spcPct val="100000"/>
              </a:lnSpc>
              <a:spcBef>
                <a:spcPts val="0"/>
              </a:spcBef>
              <a:tabLst>
                <a:tab pos="4800600" algn="l"/>
              </a:tabLst>
              <a:defRPr sz="7200">
                <a:solidFill>
                  <a:srgbClr val="000000"/>
                </a:solidFill>
                <a:latin typeface="TH Sarabun New"/>
                <a:ea typeface="TH Sarabun New"/>
                <a:cs typeface="TH Sarabun New"/>
                <a:sym typeface="TH Sarabun New"/>
              </a:defRPr>
            </a:lvl1pPr>
          </a:lstStyle>
          <a:p>
            <a:pPr algn="ctr"/>
            <a:r>
              <a:rPr lang="en-US" sz="3600" dirty="0"/>
              <a:t>8 </a:t>
            </a:r>
            <a:r>
              <a:rPr lang="th-TH" sz="3600" dirty="0"/>
              <a:t>ข้อสอบชุดฝึกที่ทำด้วยตนเอง</a:t>
            </a:r>
            <a:r>
              <a:rPr sz="3600" dirty="0"/>
              <a:t>(</a:t>
            </a:r>
            <a:r>
              <a:rPr lang="en-US" sz="3600" dirty="0"/>
              <a:t>8 Practice Self-test</a:t>
            </a:r>
            <a:r>
              <a:rPr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14896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กระบวนการเรียนรู้ (Learning Procedures)"/>
          <p:cNvSpPr txBox="1">
            <a:spLocks noGrp="1"/>
          </p:cNvSpPr>
          <p:nvPr>
            <p:ph type="title"/>
          </p:nvPr>
        </p:nvSpPr>
        <p:spPr>
          <a:xfrm>
            <a:off x="609600" y="57880"/>
            <a:ext cx="10972800" cy="963289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>
            <a:normAutofit fontScale="90000"/>
          </a:bodyPr>
          <a:lstStyle/>
          <a:p>
            <a:pPr marL="0" indent="0" algn="ctr" defTabSz="125730">
              <a:lnSpc>
                <a:spcPct val="100000"/>
              </a:lnSpc>
              <a:spcBef>
                <a:spcPts val="100"/>
              </a:spcBef>
              <a:defRPr sz="11000" b="1" cap="none">
                <a:solidFill>
                  <a:schemeClr val="accent4">
                    <a:hueOff val="609139"/>
                    <a:lumOff val="16169"/>
                  </a:schemeClr>
                </a:solidFill>
                <a:latin typeface="TH Sarabun New"/>
                <a:ea typeface="TH Sarabun New"/>
                <a:cs typeface="TH Sarabun New"/>
                <a:sym typeface="TH Sarabun New"/>
              </a:defRPr>
            </a:pPr>
            <a:r>
              <a:t>กระบวนการเรียนรู้ </a:t>
            </a:r>
            <a:r>
              <a:rPr sz="3823">
                <a:latin typeface="Futura"/>
                <a:ea typeface="Futura"/>
                <a:cs typeface="Futura"/>
                <a:sym typeface="Futura"/>
              </a:rPr>
              <a:t>(Learning Procedures)</a:t>
            </a:r>
          </a:p>
        </p:txBody>
      </p:sp>
      <p:sp>
        <p:nvSpPr>
          <p:cNvPr id="198" name="Before ClasS…"/>
          <p:cNvSpPr/>
          <p:nvPr/>
        </p:nvSpPr>
        <p:spPr>
          <a:xfrm>
            <a:off x="3084956" y="1021168"/>
            <a:ext cx="6022089" cy="1219283"/>
          </a:xfrm>
          <a:prstGeom prst="roundRect">
            <a:avLst>
              <a:gd name="adj" fmla="val 19871"/>
            </a:avLst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 defTabSz="412750">
              <a:lnSpc>
                <a:spcPct val="120000"/>
              </a:lnSpc>
              <a:defRPr sz="56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sz="2800" dirty="0"/>
              <a:t>learning contents </a:t>
            </a:r>
          </a:p>
          <a:p>
            <a:pPr algn="ctr" defTabSz="412750">
              <a:lnSpc>
                <a:spcPct val="120000"/>
              </a:lnSpc>
              <a:defRPr sz="56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sz="2800" dirty="0"/>
              <a:t>(TOEIC tactics)</a:t>
            </a:r>
            <a:endParaRPr sz="2800" dirty="0"/>
          </a:p>
        </p:txBody>
      </p:sp>
      <p:sp>
        <p:nvSpPr>
          <p:cNvPr id="199" name="During ClasS…"/>
          <p:cNvSpPr/>
          <p:nvPr/>
        </p:nvSpPr>
        <p:spPr>
          <a:xfrm>
            <a:off x="3084956" y="2683543"/>
            <a:ext cx="6022089" cy="1219283"/>
          </a:xfrm>
          <a:prstGeom prst="roundRect">
            <a:avLst>
              <a:gd name="adj" fmla="val 19871"/>
            </a:avLst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 defTabSz="412750">
              <a:lnSpc>
                <a:spcPct val="120000"/>
              </a:lnSpc>
              <a:defRPr sz="56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sz="2800" dirty="0"/>
              <a:t>practice test</a:t>
            </a:r>
            <a:endParaRPr sz="2800" dirty="0"/>
          </a:p>
        </p:txBody>
      </p:sp>
      <p:sp>
        <p:nvSpPr>
          <p:cNvPr id="200" name="After ClasS…"/>
          <p:cNvSpPr/>
          <p:nvPr/>
        </p:nvSpPr>
        <p:spPr>
          <a:xfrm>
            <a:off x="3084956" y="4345917"/>
            <a:ext cx="6022089" cy="1219283"/>
          </a:xfrm>
          <a:prstGeom prst="roundRect">
            <a:avLst>
              <a:gd name="adj" fmla="val 19871"/>
            </a:avLst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 defTabSz="412750">
              <a:lnSpc>
                <a:spcPct val="120000"/>
              </a:lnSpc>
              <a:defRPr sz="56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sz="2800" dirty="0"/>
              <a:t>Getting feedback</a:t>
            </a:r>
            <a:endParaRPr sz="2800" dirty="0"/>
          </a:p>
        </p:txBody>
      </p:sp>
      <p:sp>
        <p:nvSpPr>
          <p:cNvPr id="201" name="Mini-test"/>
          <p:cNvSpPr/>
          <p:nvPr/>
        </p:nvSpPr>
        <p:spPr>
          <a:xfrm>
            <a:off x="3609395" y="6008291"/>
            <a:ext cx="5099708" cy="46802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20000"/>
              </a:lnSpc>
              <a:spcBef>
                <a:spcPts val="0"/>
              </a:spcBef>
              <a:defRPr sz="40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lang="en-US" sz="2000" dirty="0"/>
              <a:t>Practice self-test, </a:t>
            </a:r>
            <a:r>
              <a:rPr sz="2000" dirty="0"/>
              <a:t>Mini-test</a:t>
            </a:r>
          </a:p>
        </p:txBody>
      </p:sp>
      <p:sp>
        <p:nvSpPr>
          <p:cNvPr id="202" name="Line"/>
          <p:cNvSpPr/>
          <p:nvPr/>
        </p:nvSpPr>
        <p:spPr>
          <a:xfrm>
            <a:off x="3609395" y="2220240"/>
            <a:ext cx="1" cy="466439"/>
          </a:xfrm>
          <a:prstGeom prst="line">
            <a:avLst/>
          </a:prstGeom>
          <a:ln w="165100">
            <a:solidFill>
              <a:srgbClr val="FFFFFF"/>
            </a:solidFill>
            <a:miter lim="400000"/>
            <a:tailEnd type="arrow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03" name="Line"/>
          <p:cNvSpPr/>
          <p:nvPr/>
        </p:nvSpPr>
        <p:spPr>
          <a:xfrm>
            <a:off x="6096000" y="3890041"/>
            <a:ext cx="1" cy="466439"/>
          </a:xfrm>
          <a:prstGeom prst="line">
            <a:avLst/>
          </a:prstGeom>
          <a:ln w="165100">
            <a:solidFill>
              <a:srgbClr val="FFFFFF"/>
            </a:solidFill>
            <a:miter lim="400000"/>
            <a:tailEnd type="arrow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04" name="Line"/>
          <p:cNvSpPr/>
          <p:nvPr/>
        </p:nvSpPr>
        <p:spPr>
          <a:xfrm>
            <a:off x="7457986" y="5552415"/>
            <a:ext cx="1" cy="466439"/>
          </a:xfrm>
          <a:prstGeom prst="line">
            <a:avLst/>
          </a:prstGeom>
          <a:ln w="165100">
            <a:solidFill>
              <a:srgbClr val="FFFFFF"/>
            </a:solidFill>
            <a:miter lim="400000"/>
            <a:tailEnd type="arrow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42172786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Treasure hunt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b="1" dirty="0"/>
              <a:t>Test of English for International Communication</a:t>
            </a:r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Listening and Reading</a:t>
            </a:r>
            <a:endParaRPr lang="en-US" dirty="0"/>
          </a:p>
          <a:p>
            <a:r>
              <a:rPr lang="en-US" dirty="0"/>
              <a:t>3. 990</a:t>
            </a:r>
          </a:p>
          <a:p>
            <a:r>
              <a:rPr lang="en-US" dirty="0"/>
              <a:t>4. There 5.</a:t>
            </a:r>
            <a:r>
              <a:rPr lang="en-US" b="1" dirty="0"/>
              <a:t> BANGKOK  BUSINESS  BUILDING  –  BB  BUILDING</a:t>
            </a:r>
            <a:endParaRPr lang="en-US" dirty="0"/>
          </a:p>
          <a:p>
            <a:r>
              <a:rPr lang="en-US" dirty="0"/>
              <a:t>SUITE  1907,  19TH  FLOOR,  54  ASOKE  ROAD  SUKHUMVIT  BANGKOK  10110  THAILAND</a:t>
            </a:r>
          </a:p>
          <a:p>
            <a:r>
              <a:rPr lang="en-US" dirty="0"/>
              <a:t>are a lot of companies. (Thai Airways / SCG / RMUTK / Honda / )</a:t>
            </a:r>
          </a:p>
          <a:p>
            <a:r>
              <a:rPr lang="en-US" dirty="0"/>
              <a:t>6. 4 parts : Photographs / Question-Response / Conversations / Talks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712174" y="20851"/>
            <a:ext cx="476765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BANGKOK</a:t>
            </a:r>
            <a:r>
              <a:rPr lang="en-US" sz="1200" b="1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 </a:t>
            </a:r>
            <a:r>
              <a:rPr lang="en-US" sz="1200" b="1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BUSINESS</a:t>
            </a:r>
            <a:r>
              <a:rPr lang="en-US" sz="1200" b="1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 </a:t>
            </a:r>
            <a:r>
              <a:rPr lang="en-US" sz="1200" b="1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BUILDING</a:t>
            </a:r>
            <a:r>
              <a:rPr lang="en-US" sz="1200" b="1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 –  </a:t>
            </a:r>
            <a:r>
              <a:rPr lang="en-US" sz="1200" b="1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BB</a:t>
            </a:r>
            <a:r>
              <a:rPr lang="en-US" sz="1200" b="1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 </a:t>
            </a:r>
            <a:r>
              <a:rPr lang="en-US" sz="1200" b="1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BUILDING</a:t>
            </a:r>
            <a:endParaRPr lang="en-US" sz="1100">
              <a:latin typeface="Arial" pitchFamily="34" charset="0"/>
              <a:cs typeface="Arial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SUITE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1907,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19TH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FLOOR,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54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ASOKE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ROAD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SUKHUMVIT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BANGKOK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10110 </a:t>
            </a:r>
            <a:r>
              <a:rPr lang="en-US" sz="900">
                <a:solidFill>
                  <a:srgbClr val="FFFFFF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lang="en-US" sz="900">
                <a:solidFill>
                  <a:srgbClr val="FFFFFF"/>
                </a:solidFill>
                <a:latin typeface="bebasregular"/>
                <a:ea typeface="Times New Roman" pitchFamily="18" charset="0"/>
                <a:cs typeface="Times New Roman" pitchFamily="18" charset="0"/>
              </a:rPr>
              <a:t>THAILAND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57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 3 parts: Incomplete sentences / Text completion / Single passage</a:t>
            </a:r>
          </a:p>
          <a:p>
            <a:r>
              <a:rPr lang="en-US" dirty="0"/>
              <a:t>8.</a:t>
            </a:r>
          </a:p>
          <a:p>
            <a:pPr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81200" y="3276600"/>
          <a:ext cx="8382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Cordia New"/>
                          <a:ea typeface="Calibri"/>
                          <a:cs typeface="Cordia New"/>
                        </a:rPr>
                        <a:t>PTT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Cordia New"/>
                          <a:ea typeface="Calibri"/>
                          <a:cs typeface="Cordia New"/>
                        </a:rPr>
                        <a:t>SCG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Cordia New"/>
                          <a:ea typeface="Calibri"/>
                          <a:cs typeface="Cordia New"/>
                        </a:rPr>
                        <a:t>Honda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Cordia New"/>
                          <a:ea typeface="Calibri"/>
                          <a:cs typeface="Cordia New"/>
                        </a:rPr>
                        <a:t>Thai Air Asia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Andalus" pitchFamily="18" charset="-78"/>
                          <a:ea typeface="Calibri"/>
                          <a:cs typeface="Andalus" pitchFamily="18" charset="-78"/>
                        </a:rPr>
                        <a:t>Consultant</a:t>
                      </a:r>
                      <a:endParaRPr lang="en-US" sz="1100" dirty="0">
                        <a:latin typeface="Andalus" pitchFamily="18" charset="-78"/>
                        <a:ea typeface="Calibri"/>
                        <a:cs typeface="Andalus" pitchFamily="18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Andalus" pitchFamily="18" charset="-78"/>
                          <a:ea typeface="Calibri"/>
                          <a:cs typeface="Andalus" pitchFamily="18" charset="-78"/>
                        </a:rPr>
                        <a:t>Analyst </a:t>
                      </a:r>
                      <a:endParaRPr lang="en-US" sz="1100" dirty="0">
                        <a:latin typeface="Andalus" pitchFamily="18" charset="-78"/>
                        <a:ea typeface="Calibri"/>
                        <a:cs typeface="Andalus" pitchFamily="18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Andalus" pitchFamily="18" charset="-78"/>
                          <a:ea typeface="Calibri"/>
                          <a:cs typeface="Andalus" pitchFamily="18" charset="-78"/>
                        </a:rPr>
                        <a:t>Purchasing</a:t>
                      </a:r>
                      <a:endParaRPr lang="en-US" sz="1100" dirty="0">
                        <a:latin typeface="Andalus" pitchFamily="18" charset="-78"/>
                        <a:ea typeface="Calibri"/>
                        <a:cs typeface="Andalus" pitchFamily="18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Andalus" pitchFamily="18" charset="-78"/>
                          <a:ea typeface="Calibri"/>
                          <a:cs typeface="Andalus" pitchFamily="18" charset="-78"/>
                        </a:rPr>
                        <a:t>Ground officer</a:t>
                      </a:r>
                      <a:endParaRPr lang="en-US" sz="1100" dirty="0">
                        <a:latin typeface="Andalus" pitchFamily="18" charset="-78"/>
                        <a:ea typeface="Calibri"/>
                        <a:cs typeface="Andalus" pitchFamily="18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Andalus" pitchFamily="18" charset="-78"/>
                          <a:ea typeface="Calibri"/>
                          <a:cs typeface="Andalus" pitchFamily="18" charset="-78"/>
                        </a:rPr>
                        <a:t>Export Sales</a:t>
                      </a:r>
                      <a:endParaRPr lang="en-US" sz="1100" dirty="0">
                        <a:latin typeface="Andalus" pitchFamily="18" charset="-78"/>
                        <a:ea typeface="Calibri"/>
                        <a:cs typeface="Andalus" pitchFamily="18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Andalus" pitchFamily="18" charset="-78"/>
                          <a:ea typeface="Calibri"/>
                          <a:cs typeface="Andalus" pitchFamily="18" charset="-78"/>
                        </a:rPr>
                        <a:t>Secretary</a:t>
                      </a:r>
                      <a:endParaRPr lang="en-US" sz="1100" dirty="0">
                        <a:latin typeface="Andalus" pitchFamily="18" charset="-78"/>
                        <a:ea typeface="Calibri"/>
                        <a:cs typeface="Andalus" pitchFamily="18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Andalus" pitchFamily="18" charset="-78"/>
                          <a:ea typeface="Calibri"/>
                          <a:cs typeface="Andalus" pitchFamily="18" charset="-78"/>
                        </a:rPr>
                        <a:t>Logistic officer</a:t>
                      </a:r>
                      <a:endParaRPr lang="en-US" sz="1100" dirty="0">
                        <a:latin typeface="Andalus" pitchFamily="18" charset="-78"/>
                        <a:ea typeface="Calibri"/>
                        <a:cs typeface="Andalus" pitchFamily="18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Andalus" pitchFamily="18" charset="-78"/>
                          <a:ea typeface="Calibri"/>
                          <a:cs typeface="Andalus" pitchFamily="18" charset="-78"/>
                        </a:rPr>
                        <a:t>Flight attendant</a:t>
                      </a:r>
                      <a:endParaRPr lang="en-US" sz="1100" dirty="0">
                        <a:latin typeface="Andalus" pitchFamily="18" charset="-78"/>
                        <a:ea typeface="Calibri"/>
                        <a:cs typeface="Andalus" pitchFamily="18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686800" y="4724400"/>
            <a:ext cx="9906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550</a:t>
            </a:r>
          </a:p>
        </p:txBody>
      </p:sp>
      <p:sp>
        <p:nvSpPr>
          <p:cNvPr id="6" name="Rectangle 5"/>
          <p:cNvSpPr/>
          <p:nvPr/>
        </p:nvSpPr>
        <p:spPr>
          <a:xfrm>
            <a:off x="2895600" y="4648200"/>
            <a:ext cx="9906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550</a:t>
            </a:r>
          </a:p>
        </p:txBody>
      </p:sp>
      <p:sp>
        <p:nvSpPr>
          <p:cNvPr id="7" name="Rectangle 6"/>
          <p:cNvSpPr/>
          <p:nvPr/>
        </p:nvSpPr>
        <p:spPr>
          <a:xfrm>
            <a:off x="4876800" y="4648200"/>
            <a:ext cx="9906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550</a:t>
            </a:r>
          </a:p>
        </p:txBody>
      </p:sp>
      <p:sp>
        <p:nvSpPr>
          <p:cNvPr id="8" name="Rectangle 7"/>
          <p:cNvSpPr/>
          <p:nvPr/>
        </p:nvSpPr>
        <p:spPr>
          <a:xfrm>
            <a:off x="9067800" y="5486400"/>
            <a:ext cx="9906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650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3200" y="5562600"/>
            <a:ext cx="9906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5486400"/>
            <a:ext cx="9906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05600" y="4648200"/>
            <a:ext cx="9906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400" y="5486400"/>
            <a:ext cx="990600" cy="381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650</a:t>
            </a:r>
          </a:p>
        </p:txBody>
      </p:sp>
    </p:spTree>
    <p:extLst>
      <p:ext uri="{BB962C8B-B14F-4D97-AF65-F5344CB8AC3E}">
        <p14:creationId xmlns:p14="http://schemas.microsoft.com/office/powerpoint/2010/main" val="39939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Airtime_Onboarding_Gather_Your_Crew.gif" descr="Airtime_Onboarding_Gather_Your_Crew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95901" y="868103"/>
            <a:ext cx="6002204" cy="600220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estion?"/>
          <p:cNvSpPr txBox="1">
            <a:spLocks noGrp="1"/>
          </p:cNvSpPr>
          <p:nvPr>
            <p:ph type="title"/>
          </p:nvPr>
        </p:nvSpPr>
        <p:spPr>
          <a:xfrm>
            <a:off x="609600" y="2840493"/>
            <a:ext cx="10972800" cy="22200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6000" b="1" spc="2080">
                <a:solidFill>
                  <a:schemeClr val="accent2">
                    <a:hueOff val="312616"/>
                    <a:satOff val="21048"/>
                    <a:lumOff val="-29411"/>
                  </a:schemeClr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lang="en-US" dirty="0"/>
              <a:t>Pretest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972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8E443-FE89-40A0-A380-48DAB3E1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End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57872-4C89-481E-B586-6812DB79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5831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OEIC Test"/>
          <p:cNvSpPr txBox="1">
            <a:spLocks noGrp="1"/>
          </p:cNvSpPr>
          <p:nvPr>
            <p:ph type="title"/>
          </p:nvPr>
        </p:nvSpPr>
        <p:spPr>
          <a:xfrm>
            <a:off x="609600" y="317665"/>
            <a:ext cx="10972800" cy="11493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0000" spc="-100">
                <a:solidFill>
                  <a:schemeClr val="accent1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TOEIC Test</a:t>
            </a:r>
          </a:p>
        </p:txBody>
      </p:sp>
      <p:sp>
        <p:nvSpPr>
          <p:cNvPr id="174" name="The Test of English for International Communication (TOEIC) is an English-language proficiency test for people whose native language is not English."/>
          <p:cNvSpPr txBox="1"/>
          <p:nvPr/>
        </p:nvSpPr>
        <p:spPr>
          <a:xfrm>
            <a:off x="5983248" y="1443447"/>
            <a:ext cx="5983163" cy="20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465364" indent="-465364" defTabSz="228600">
              <a:lnSpc>
                <a:spcPts val="3800"/>
              </a:lnSpc>
              <a:buClr>
                <a:srgbClr val="57BEF0"/>
              </a:buClr>
              <a:buSzPct val="250000"/>
              <a:buChar char="-"/>
              <a:defRPr sz="4900" b="0">
                <a:solidFill>
                  <a:srgbClr val="40404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50"/>
              <a:t>The </a:t>
            </a:r>
            <a:r>
              <a:rPr sz="2450" u="sng">
                <a:solidFill>
                  <a:schemeClr val="accent5">
                    <a:satOff val="-1391"/>
                    <a:lumOff val="-4973"/>
                  </a:schemeClr>
                </a:solidFill>
                <a:latin typeface="Futura Bold"/>
                <a:ea typeface="Futura Bold"/>
                <a:cs typeface="Futura Bold"/>
                <a:sym typeface="Futura Bold"/>
              </a:rPr>
              <a:t>T</a:t>
            </a:r>
            <a:r>
              <a:rPr sz="2450"/>
              <a:t>est </a:t>
            </a:r>
            <a:r>
              <a:rPr sz="2450" u="sng">
                <a:solidFill>
                  <a:schemeClr val="accent5">
                    <a:satOff val="-1391"/>
                    <a:lumOff val="-4973"/>
                  </a:schemeClr>
                </a:solidFill>
                <a:latin typeface="Futura Bold"/>
                <a:ea typeface="Futura Bold"/>
                <a:cs typeface="Futura Bold"/>
                <a:sym typeface="Futura Bold"/>
              </a:rPr>
              <a:t>o</a:t>
            </a:r>
            <a:r>
              <a:rPr sz="2450"/>
              <a:t>f </a:t>
            </a:r>
            <a:r>
              <a:rPr sz="2450" u="sng">
                <a:solidFill>
                  <a:schemeClr val="accent5">
                    <a:satOff val="-1391"/>
                    <a:lumOff val="-4973"/>
                  </a:schemeClr>
                </a:solidFill>
                <a:latin typeface="Futura Bold"/>
                <a:ea typeface="Futura Bold"/>
                <a:cs typeface="Futura Bold"/>
                <a:sym typeface="Futura Bold"/>
              </a:rPr>
              <a:t>E</a:t>
            </a:r>
            <a:r>
              <a:rPr sz="2450"/>
              <a:t>nglish for </a:t>
            </a:r>
            <a:r>
              <a:rPr sz="2450" u="sng">
                <a:solidFill>
                  <a:schemeClr val="accent5">
                    <a:satOff val="-1391"/>
                    <a:lumOff val="-4973"/>
                  </a:schemeClr>
                </a:solidFill>
                <a:latin typeface="Futura Bold"/>
                <a:ea typeface="Futura Bold"/>
                <a:cs typeface="Futura Bold"/>
                <a:sym typeface="Futura Bold"/>
              </a:rPr>
              <a:t>I</a:t>
            </a:r>
            <a:r>
              <a:rPr sz="2450"/>
              <a:t>nternational </a:t>
            </a:r>
            <a:r>
              <a:rPr sz="2450" u="sng">
                <a:solidFill>
                  <a:schemeClr val="accent5"/>
                </a:solidFill>
                <a:latin typeface="Futura Bold"/>
                <a:ea typeface="Futura Bold"/>
                <a:cs typeface="Futura Bold"/>
                <a:sym typeface="Futura Bold"/>
              </a:rPr>
              <a:t>C</a:t>
            </a:r>
            <a:r>
              <a:rPr sz="2450"/>
              <a:t>ommunication (TOEIC) is an English-language proficiency test for people </a:t>
            </a:r>
            <a:r>
              <a:rPr sz="2450">
                <a:solidFill>
                  <a:schemeClr val="accent5"/>
                </a:solidFill>
                <a:latin typeface="Futura Bold"/>
                <a:ea typeface="Futura Bold"/>
                <a:cs typeface="Futura Bold"/>
                <a:sym typeface="Futura Bold"/>
              </a:rPr>
              <a:t>whose native language is not English.</a:t>
            </a:r>
          </a:p>
        </p:txBody>
      </p:sp>
      <p:sp>
        <p:nvSpPr>
          <p:cNvPr id="175" name="It measures the everyday English skills of people working in an international environment."/>
          <p:cNvSpPr txBox="1"/>
          <p:nvPr/>
        </p:nvSpPr>
        <p:spPr>
          <a:xfrm>
            <a:off x="512069" y="4987330"/>
            <a:ext cx="5028437" cy="1513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195943" indent="-195943" defTabSz="228600">
              <a:lnSpc>
                <a:spcPts val="3800"/>
              </a:lnSpc>
              <a:buClr>
                <a:srgbClr val="57BEF0"/>
              </a:buClr>
              <a:buSzPct val="250000"/>
              <a:buChar char="-"/>
              <a:defRPr sz="4900" b="0">
                <a:solidFill>
                  <a:srgbClr val="40404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450">
                <a:solidFill>
                  <a:srgbClr val="E48312"/>
                </a:solidFill>
              </a:rPr>
              <a:t> </a:t>
            </a:r>
            <a:r>
              <a:rPr sz="2450"/>
              <a:t>It measures the </a:t>
            </a:r>
            <a:r>
              <a:rPr sz="2450">
                <a:solidFill>
                  <a:schemeClr val="accent4">
                    <a:hueOff val="-647545"/>
                    <a:lumOff val="-4635"/>
                  </a:schemeClr>
                </a:solidFill>
                <a:latin typeface="Futura Bold"/>
                <a:ea typeface="Futura Bold"/>
                <a:cs typeface="Futura Bold"/>
                <a:sym typeface="Futura Bold"/>
              </a:rPr>
              <a:t>everyday English skills </a:t>
            </a:r>
            <a:r>
              <a:rPr sz="2450"/>
              <a:t>of people working in an international environment. </a:t>
            </a:r>
          </a:p>
        </p:txBody>
      </p:sp>
      <p:sp>
        <p:nvSpPr>
          <p:cNvPr id="176" name="Rectangle"/>
          <p:cNvSpPr/>
          <p:nvPr/>
        </p:nvSpPr>
        <p:spPr>
          <a:xfrm>
            <a:off x="-32184" y="1432875"/>
            <a:ext cx="5827430" cy="612123"/>
          </a:xfrm>
          <a:prstGeom prst="rect">
            <a:avLst/>
          </a:prstGeom>
          <a:solidFill>
            <a:schemeClr val="accent5">
              <a:hueOff val="-198519"/>
              <a:lumOff val="2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20000"/>
              </a:lnSpc>
              <a:defRPr sz="3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 sz="1500"/>
          </a:p>
        </p:txBody>
      </p:sp>
      <p:sp>
        <p:nvSpPr>
          <p:cNvPr id="177" name="Rectangle"/>
          <p:cNvSpPr/>
          <p:nvPr/>
        </p:nvSpPr>
        <p:spPr>
          <a:xfrm>
            <a:off x="5704839" y="5096880"/>
            <a:ext cx="6539980" cy="1294136"/>
          </a:xfrm>
          <a:prstGeom prst="rect">
            <a:avLst/>
          </a:prstGeom>
          <a:solidFill>
            <a:schemeClr val="accent4">
              <a:hueOff val="609139"/>
              <a:lumOff val="16169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20000"/>
              </a:lnSpc>
              <a:defRPr sz="3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 sz="1500"/>
          </a:p>
        </p:txBody>
      </p:sp>
      <p:pic>
        <p:nvPicPr>
          <p:cNvPr id="178" name="Screen Shot 2563-05-17 at 3.25.36 PM.png" descr="Screen Shot 2563-05-17 at 3.25.3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47" y="3675893"/>
            <a:ext cx="3347784" cy="2523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563-05-17 at 3.24.34 PM.png" descr="Screen Shot 2563-05-17 at 3.24.34 PM.png"/>
          <p:cNvPicPr>
            <a:picLocks noChangeAspect="1"/>
          </p:cNvPicPr>
          <p:nvPr/>
        </p:nvPicPr>
        <p:blipFill>
          <a:blip r:embed="rId3"/>
          <a:srcRect b="52259"/>
          <a:stretch>
            <a:fillRect/>
          </a:stretch>
        </p:blipFill>
        <p:spPr>
          <a:xfrm>
            <a:off x="618550" y="1591601"/>
            <a:ext cx="4525909" cy="27934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834194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 advAuto="0"/>
      <p:bldP spid="175" grpId="0" animBg="1" advAuto="0"/>
      <p:bldP spid="176" grpId="0" animBg="1" advAuto="0"/>
      <p:bldP spid="177" grpId="0" animBg="1" advAuto="0"/>
      <p:bldP spid="178" grpId="0" animBg="1" advAuto="0"/>
      <p:bldP spid="17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OEIC Test format"/>
          <p:cNvSpPr txBox="1">
            <a:spLocks noGrp="1"/>
          </p:cNvSpPr>
          <p:nvPr>
            <p:ph type="title"/>
          </p:nvPr>
        </p:nvSpPr>
        <p:spPr>
          <a:xfrm>
            <a:off x="282409" y="245305"/>
            <a:ext cx="10972801" cy="6993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9000" spc="-90">
                <a:solidFill>
                  <a:srgbClr val="005493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TOEIC Test format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0" y="2927700"/>
            <a:ext cx="5985933" cy="3414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20" y="2927700"/>
            <a:ext cx="5480079" cy="341451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he TOEIC test is a two-hour multiple-choice test that consists of 200 questions divided into 2 sections:"/>
          <p:cNvSpPr txBox="1"/>
          <p:nvPr/>
        </p:nvSpPr>
        <p:spPr>
          <a:xfrm>
            <a:off x="282409" y="1004464"/>
            <a:ext cx="11120015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just" defTabSz="228600">
              <a:lnSpc>
                <a:spcPts val="2850"/>
              </a:lnSpc>
              <a:defRPr sz="4400" b="0">
                <a:solidFill>
                  <a:schemeClr val="accent1">
                    <a:hueOff val="144147"/>
                    <a:lumOff val="-11437"/>
                  </a:schemeClr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2200" dirty="0"/>
              <a:t>The TOEIC test is a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2</a:t>
            </a:r>
            <a:r>
              <a:rPr sz="2200" dirty="0">
                <a:solidFill>
                  <a:schemeClr val="tx1">
                    <a:lumMod val="50000"/>
                  </a:schemeClr>
                </a:solidFill>
              </a:rPr>
              <a:t>-hour multiple-choice test </a:t>
            </a:r>
            <a:r>
              <a:rPr sz="2200" dirty="0"/>
              <a:t>that consists of </a:t>
            </a:r>
            <a:r>
              <a:rPr sz="2200" dirty="0">
                <a:solidFill>
                  <a:schemeClr val="tx1">
                    <a:lumMod val="50000"/>
                  </a:schemeClr>
                </a:solidFill>
                <a:latin typeface="Futura Bold"/>
                <a:ea typeface="Futura Bold"/>
                <a:cs typeface="Futura Bold"/>
                <a:sym typeface="Futura Bold"/>
              </a:rPr>
              <a:t>200 questions</a:t>
            </a:r>
            <a:r>
              <a:rPr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sz="2200" dirty="0"/>
              <a:t>divided into </a:t>
            </a:r>
            <a:r>
              <a:rPr sz="2200" dirty="0">
                <a:solidFill>
                  <a:schemeClr val="tx1">
                    <a:lumMod val="50000"/>
                  </a:schemeClr>
                </a:solidFill>
              </a:rPr>
              <a:t>2 sections</a:t>
            </a:r>
            <a:r>
              <a:rPr sz="2200" dirty="0"/>
              <a:t>:</a:t>
            </a:r>
          </a:p>
        </p:txBody>
      </p:sp>
      <p:sp>
        <p:nvSpPr>
          <p:cNvPr id="185" name="Listening Section: It consists of four parts and contains 100 questions…"/>
          <p:cNvSpPr txBox="1"/>
          <p:nvPr/>
        </p:nvSpPr>
        <p:spPr>
          <a:xfrm>
            <a:off x="282409" y="2170064"/>
            <a:ext cx="5952214" cy="5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28600">
              <a:spcBef>
                <a:spcPts val="600"/>
              </a:spcBef>
              <a:defRPr sz="2900" b="0" i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450" u="sng" dirty="0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</a:rPr>
              <a:t>Listening Section:</a:t>
            </a:r>
            <a:r>
              <a:rPr sz="1450" dirty="0"/>
              <a:t> It consists of four parts and contains </a:t>
            </a:r>
            <a:r>
              <a:rPr sz="1450" dirty="0">
                <a:solidFill>
                  <a:schemeClr val="accent2">
                    <a:hueOff val="312616"/>
                    <a:satOff val="21048"/>
                    <a:lumOff val="-29411"/>
                  </a:schemeClr>
                </a:solidFill>
              </a:rPr>
              <a:t>100 questions </a:t>
            </a:r>
          </a:p>
          <a:p>
            <a:pPr defTabSz="228600">
              <a:spcBef>
                <a:spcPts val="600"/>
              </a:spcBef>
              <a:defRPr sz="2900" b="0" i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450" dirty="0"/>
              <a:t>Total time: approximately </a:t>
            </a:r>
            <a:r>
              <a:rPr sz="1450" dirty="0">
                <a:solidFill>
                  <a:schemeClr val="accent2">
                    <a:hueOff val="312616"/>
                    <a:satOff val="21048"/>
                    <a:lumOff val="-29411"/>
                  </a:schemeClr>
                </a:solidFill>
              </a:rPr>
              <a:t>45 minutes.</a:t>
            </a:r>
          </a:p>
        </p:txBody>
      </p:sp>
      <p:sp>
        <p:nvSpPr>
          <p:cNvPr id="186" name="Reading Section: You will read a variety of materials and respond at your own pace to 100 questions.…"/>
          <p:cNvSpPr txBox="1"/>
          <p:nvPr/>
        </p:nvSpPr>
        <p:spPr>
          <a:xfrm>
            <a:off x="6463420" y="2118539"/>
            <a:ext cx="5484379" cy="797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28600">
              <a:spcBef>
                <a:spcPts val="600"/>
              </a:spcBef>
              <a:defRPr sz="2900" b="0" i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450" u="sng" dirty="0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</a:rPr>
              <a:t>Reading Section: </a:t>
            </a:r>
            <a:r>
              <a:rPr sz="1450" dirty="0"/>
              <a:t>You will read a variety of materials and respond at your own pace to </a:t>
            </a:r>
            <a:r>
              <a:rPr sz="1450" dirty="0">
                <a:solidFill>
                  <a:schemeClr val="accent2">
                    <a:hueOff val="312616"/>
                    <a:satOff val="21048"/>
                    <a:lumOff val="-29411"/>
                  </a:schemeClr>
                </a:solidFill>
              </a:rPr>
              <a:t>100 questions. </a:t>
            </a:r>
          </a:p>
          <a:p>
            <a:pPr defTabSz="228600">
              <a:spcBef>
                <a:spcPts val="600"/>
              </a:spcBef>
              <a:defRPr sz="2900" b="0" i="1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sz="1450" dirty="0"/>
              <a:t>Total time: </a:t>
            </a:r>
            <a:r>
              <a:rPr sz="1450" dirty="0">
                <a:solidFill>
                  <a:schemeClr val="accent2">
                    <a:hueOff val="312616"/>
                    <a:satOff val="21048"/>
                    <a:lumOff val="-29411"/>
                  </a:schemeClr>
                </a:solidFill>
              </a:rPr>
              <a:t>75 minutes.  </a:t>
            </a:r>
          </a:p>
        </p:txBody>
      </p:sp>
    </p:spTree>
    <p:extLst>
      <p:ext uri="{BB962C8B-B14F-4D97-AF65-F5344CB8AC3E}">
        <p14:creationId xmlns:p14="http://schemas.microsoft.com/office/powerpoint/2010/main" val="347217801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 advAuto="0"/>
      <p:bldP spid="183" grpId="0" animBg="1" advAuto="0"/>
      <p:bldP spid="185" grpId="0" animBg="1" advAuto="0"/>
      <p:bldP spid="186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4" y="127000"/>
            <a:ext cx="10910140" cy="65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requirements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8" y="2041166"/>
            <a:ext cx="7525382" cy="39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กระบวนการเรียนรู้ (Learning Procedures)"/>
          <p:cNvSpPr txBox="1">
            <a:spLocks noGrp="1"/>
          </p:cNvSpPr>
          <p:nvPr>
            <p:ph type="title"/>
          </p:nvPr>
        </p:nvSpPr>
        <p:spPr>
          <a:xfrm>
            <a:off x="609600" y="57880"/>
            <a:ext cx="10972800" cy="963289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>
            <a:normAutofit/>
          </a:bodyPr>
          <a:lstStyle/>
          <a:p>
            <a:pPr marL="0" indent="0" algn="ctr" defTabSz="125730">
              <a:lnSpc>
                <a:spcPct val="100000"/>
              </a:lnSpc>
              <a:spcBef>
                <a:spcPts val="100"/>
              </a:spcBef>
              <a:defRPr sz="11000" b="1" cap="none">
                <a:solidFill>
                  <a:schemeClr val="accent4">
                    <a:hueOff val="609139"/>
                    <a:lumOff val="16169"/>
                  </a:schemeClr>
                </a:solidFill>
                <a:latin typeface="TH Sarabun New"/>
                <a:ea typeface="TH Sarabun New"/>
                <a:cs typeface="TH Sarabun New"/>
                <a:sym typeface="TH Sarabun New"/>
              </a:defRPr>
            </a:pPr>
            <a:r>
              <a:rPr sz="4000" dirty="0" err="1"/>
              <a:t>กระบวนการเรียนรู้</a:t>
            </a:r>
            <a:r>
              <a:rPr sz="4000" dirty="0"/>
              <a:t> </a:t>
            </a:r>
            <a:r>
              <a:rPr sz="4000" dirty="0">
                <a:latin typeface="Futura"/>
                <a:ea typeface="Futura"/>
                <a:cs typeface="Futura"/>
                <a:sym typeface="Futura"/>
              </a:rPr>
              <a:t>(Learning </a:t>
            </a:r>
            <a:r>
              <a:rPr sz="3823" dirty="0">
                <a:latin typeface="Futura"/>
                <a:ea typeface="Futura"/>
                <a:cs typeface="Futura"/>
                <a:sym typeface="Futura"/>
              </a:rPr>
              <a:t>Procedures)</a:t>
            </a:r>
          </a:p>
        </p:txBody>
      </p:sp>
      <p:sp>
        <p:nvSpPr>
          <p:cNvPr id="198" name="Before ClasS…"/>
          <p:cNvSpPr/>
          <p:nvPr/>
        </p:nvSpPr>
        <p:spPr>
          <a:xfrm>
            <a:off x="3084956" y="1021168"/>
            <a:ext cx="6022089" cy="1219283"/>
          </a:xfrm>
          <a:prstGeom prst="roundRect">
            <a:avLst>
              <a:gd name="adj" fmla="val 19871"/>
            </a:avLst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 defTabSz="412750">
              <a:lnSpc>
                <a:spcPct val="120000"/>
              </a:lnSpc>
              <a:defRPr sz="56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sz="2800" dirty="0"/>
              <a:t>learning contents </a:t>
            </a:r>
          </a:p>
          <a:p>
            <a:pPr algn="ctr" defTabSz="412750">
              <a:lnSpc>
                <a:spcPct val="120000"/>
              </a:lnSpc>
              <a:defRPr sz="56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sz="2800" dirty="0"/>
              <a:t>(TOEIC tactics)</a:t>
            </a:r>
            <a:endParaRPr sz="2800" dirty="0"/>
          </a:p>
        </p:txBody>
      </p:sp>
      <p:sp>
        <p:nvSpPr>
          <p:cNvPr id="199" name="During ClasS…"/>
          <p:cNvSpPr/>
          <p:nvPr/>
        </p:nvSpPr>
        <p:spPr>
          <a:xfrm>
            <a:off x="3084956" y="2683543"/>
            <a:ext cx="6022089" cy="1219283"/>
          </a:xfrm>
          <a:prstGeom prst="roundRect">
            <a:avLst>
              <a:gd name="adj" fmla="val 19871"/>
            </a:avLst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 defTabSz="412750">
              <a:lnSpc>
                <a:spcPct val="120000"/>
              </a:lnSpc>
              <a:defRPr sz="56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sz="2800" dirty="0"/>
              <a:t>practice test</a:t>
            </a:r>
            <a:endParaRPr sz="2800" dirty="0"/>
          </a:p>
        </p:txBody>
      </p:sp>
      <p:sp>
        <p:nvSpPr>
          <p:cNvPr id="200" name="After ClasS…"/>
          <p:cNvSpPr/>
          <p:nvPr/>
        </p:nvSpPr>
        <p:spPr>
          <a:xfrm>
            <a:off x="3084956" y="4345917"/>
            <a:ext cx="6022089" cy="1219283"/>
          </a:xfrm>
          <a:prstGeom prst="roundRect">
            <a:avLst>
              <a:gd name="adj" fmla="val 19871"/>
            </a:avLst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 defTabSz="412750">
              <a:lnSpc>
                <a:spcPct val="120000"/>
              </a:lnSpc>
              <a:defRPr sz="56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rPr lang="en-US" sz="2800" dirty="0"/>
              <a:t>Getting feedback</a:t>
            </a:r>
            <a:endParaRPr sz="2800" dirty="0"/>
          </a:p>
        </p:txBody>
      </p:sp>
      <p:sp>
        <p:nvSpPr>
          <p:cNvPr id="201" name="Mini-test"/>
          <p:cNvSpPr/>
          <p:nvPr/>
        </p:nvSpPr>
        <p:spPr>
          <a:xfrm>
            <a:off x="3609395" y="6008291"/>
            <a:ext cx="5099708" cy="46802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lnSpc>
                <a:spcPct val="120000"/>
              </a:lnSpc>
              <a:spcBef>
                <a:spcPts val="0"/>
              </a:spcBef>
              <a:defRPr sz="4000" b="0" cap="all">
                <a:solidFill>
                  <a:schemeClr val="accent6">
                    <a:hueOff val="-219922"/>
                    <a:satOff val="-56679"/>
                    <a:lumOff val="-26479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lang="en-US" sz="2000" dirty="0"/>
              <a:t>Practice self-test, </a:t>
            </a:r>
            <a:r>
              <a:rPr sz="2000" dirty="0"/>
              <a:t>Mini-test</a:t>
            </a:r>
          </a:p>
        </p:txBody>
      </p:sp>
      <p:sp>
        <p:nvSpPr>
          <p:cNvPr id="202" name="Line"/>
          <p:cNvSpPr/>
          <p:nvPr/>
        </p:nvSpPr>
        <p:spPr>
          <a:xfrm>
            <a:off x="3609395" y="2220240"/>
            <a:ext cx="1" cy="466439"/>
          </a:xfrm>
          <a:prstGeom prst="line">
            <a:avLst/>
          </a:prstGeom>
          <a:ln w="165100">
            <a:solidFill>
              <a:srgbClr val="FFFFFF"/>
            </a:solidFill>
            <a:miter lim="400000"/>
            <a:tailEnd type="arrow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03" name="Line"/>
          <p:cNvSpPr/>
          <p:nvPr/>
        </p:nvSpPr>
        <p:spPr>
          <a:xfrm>
            <a:off x="6096000" y="3890041"/>
            <a:ext cx="1" cy="466439"/>
          </a:xfrm>
          <a:prstGeom prst="line">
            <a:avLst/>
          </a:prstGeom>
          <a:ln w="165100">
            <a:solidFill>
              <a:srgbClr val="FFFFFF"/>
            </a:solidFill>
            <a:miter lim="400000"/>
            <a:tailEnd type="arrow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04" name="Line"/>
          <p:cNvSpPr/>
          <p:nvPr/>
        </p:nvSpPr>
        <p:spPr>
          <a:xfrm>
            <a:off x="7457986" y="5552415"/>
            <a:ext cx="1" cy="466439"/>
          </a:xfrm>
          <a:prstGeom prst="line">
            <a:avLst/>
          </a:prstGeom>
          <a:ln w="165100">
            <a:solidFill>
              <a:srgbClr val="FFFFFF"/>
            </a:solidFill>
            <a:miter lim="400000"/>
            <a:tailEnd type="arrow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40767421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Airtime_Onboarding_Gather_Your_Crew.gif" descr="Airtime_Onboarding_Gather_Your_Crew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95901" y="868103"/>
            <a:ext cx="6002204" cy="600220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estion?"/>
          <p:cNvSpPr txBox="1">
            <a:spLocks noGrp="1"/>
          </p:cNvSpPr>
          <p:nvPr>
            <p:ph type="title"/>
          </p:nvPr>
        </p:nvSpPr>
        <p:spPr>
          <a:xfrm>
            <a:off x="609600" y="2840493"/>
            <a:ext cx="10972800" cy="2220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0" b="1" spc="2080">
                <a:solidFill>
                  <a:schemeClr val="accent2">
                    <a:hueOff val="312616"/>
                    <a:satOff val="21048"/>
                    <a:lumOff val="-29411"/>
                  </a:schemeClr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rPr sz="7200" dirty="0"/>
              <a:t>Questio</a:t>
            </a:r>
            <a:r>
              <a:rPr lang="en-US" sz="7200" dirty="0"/>
              <a:t>n</a:t>
            </a:r>
            <a:r>
              <a:rPr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985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OEIC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>
            <a:normAutofit fontScale="55000" lnSpcReduction="20000"/>
          </a:bodyPr>
          <a:lstStyle/>
          <a:p>
            <a:pPr defTabSz="228600">
              <a:lnSpc>
                <a:spcPct val="100000"/>
              </a:lnSpc>
              <a:defRPr sz="3900" spc="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TOEIC</a:t>
            </a:r>
          </a:p>
          <a:p>
            <a:pPr defTabSz="228600">
              <a:lnSpc>
                <a:spcPct val="100000"/>
              </a:lnSpc>
              <a:defRPr sz="3900" spc="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Test Of English for International Communication</a:t>
            </a:r>
          </a:p>
        </p:txBody>
      </p:sp>
      <p:pic>
        <p:nvPicPr>
          <p:cNvPr id="224" name="Preparing-for-the-TOEIC-Test.png" descr="Preparing-for-the-TOEIC-Test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3831" r="13831"/>
          <a:stretch>
            <a:fillRect/>
          </a:stretch>
        </p:blipFill>
        <p:spPr>
          <a:xfrm>
            <a:off x="317500" y="0"/>
            <a:ext cx="8890000" cy="6000750"/>
          </a:xfrm>
          <a:prstGeom prst="rect">
            <a:avLst/>
          </a:prstGeom>
        </p:spPr>
      </p:pic>
      <p:sp>
        <p:nvSpPr>
          <p:cNvPr id="225" name="Pre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b="1">
                <a:solidFill>
                  <a:schemeClr val="accent6">
                    <a:hueOff val="-222033"/>
                    <a:satOff val="-38393"/>
                    <a:lumOff val="-17784"/>
                  </a:schemeClr>
                </a:solidFill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Pretest</a:t>
            </a:r>
          </a:p>
        </p:txBody>
      </p:sp>
    </p:spTree>
    <p:extLst>
      <p:ext uri="{BB962C8B-B14F-4D97-AF65-F5344CB8AC3E}">
        <p14:creationId xmlns:p14="http://schemas.microsoft.com/office/powerpoint/2010/main" val="39157624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1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374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Andalus</vt:lpstr>
      <vt:lpstr>Arial</vt:lpstr>
      <vt:lpstr>bebasregular</vt:lpstr>
      <vt:lpstr>Calibri</vt:lpstr>
      <vt:lpstr>Calibri Light</vt:lpstr>
      <vt:lpstr>Cordia New</vt:lpstr>
      <vt:lpstr>Futura</vt:lpstr>
      <vt:lpstr>Futura Bold</vt:lpstr>
      <vt:lpstr>Futura Condensed</vt:lpstr>
      <vt:lpstr>Proxima Nova Extrabold</vt:lpstr>
      <vt:lpstr>Proxima Nova Semibold</vt:lpstr>
      <vt:lpstr>TH Sarabun New</vt:lpstr>
      <vt:lpstr>Office Theme</vt:lpstr>
      <vt:lpstr>TOEIC Test</vt:lpstr>
      <vt:lpstr>TOEIC Test</vt:lpstr>
      <vt:lpstr>TOEIC Test format</vt:lpstr>
      <vt:lpstr>PowerPoint Presentation</vt:lpstr>
      <vt:lpstr>Score requirements</vt:lpstr>
      <vt:lpstr>กระบวนการเรียนรู้ (Learning Procedures)</vt:lpstr>
      <vt:lpstr>Question?</vt:lpstr>
      <vt:lpstr>Pretest</vt:lpstr>
      <vt:lpstr>PowerPoint Presentation</vt:lpstr>
      <vt:lpstr>PowerPoint Presentation</vt:lpstr>
      <vt:lpstr>Score requirements</vt:lpstr>
      <vt:lpstr>PowerPoint Presentation</vt:lpstr>
      <vt:lpstr>กระบวนการเรียนรู้ (Learning Procedures)</vt:lpstr>
      <vt:lpstr>Treasure hunt</vt:lpstr>
      <vt:lpstr>PowerPoint Presentation</vt:lpstr>
      <vt:lpstr>Pretest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TOEIC Test</dc:title>
  <dc:creator>Windows User</dc:creator>
  <cp:lastModifiedBy>EQIÜИOX£</cp:lastModifiedBy>
  <cp:revision>4</cp:revision>
  <dcterms:created xsi:type="dcterms:W3CDTF">2020-10-12T05:22:17Z</dcterms:created>
  <dcterms:modified xsi:type="dcterms:W3CDTF">2020-10-14T08:23:15Z</dcterms:modified>
</cp:coreProperties>
</file>